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5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8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1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1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8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5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2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4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5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0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5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257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04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7285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40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37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4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313E-CC76-4335-AD8B-C800F2F04644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26FFBD4-1C46-4A8E-AA6B-2C0AC2F6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3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1257" y="1067934"/>
            <a:ext cx="9144000" cy="1043894"/>
          </a:xfrm>
        </p:spPr>
        <p:txBody>
          <a:bodyPr>
            <a:normAutofit/>
          </a:bodyPr>
          <a:lstStyle/>
          <a:p>
            <a:r>
              <a:rPr lang="fa-IR" sz="4800" dirty="0" smtClean="0">
                <a:cs typeface="B Davat" panose="00000400000000000000" pitchFamily="2" charset="-78"/>
              </a:rPr>
              <a:t>به نام یگانه بی همتا</a:t>
            </a:r>
            <a:endParaRPr lang="en-US" sz="4800" dirty="0">
              <a:cs typeface="B Davat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a-IR" sz="6500" dirty="0" smtClean="0">
                <a:solidFill>
                  <a:srgbClr val="FF0000"/>
                </a:solidFill>
                <a:cs typeface="B Titr" panose="00000700000000000000" pitchFamily="2" charset="-78"/>
              </a:rPr>
              <a:t>ن</a:t>
            </a:r>
            <a:r>
              <a:rPr lang="fa-IR" sz="6500" dirty="0" smtClean="0">
                <a:solidFill>
                  <a:srgbClr val="92D050"/>
                </a:solidFill>
                <a:cs typeface="B Titr" panose="00000700000000000000" pitchFamily="2" charset="-78"/>
              </a:rPr>
              <a:t>و</a:t>
            </a:r>
            <a:r>
              <a:rPr lang="fa-IR" sz="6500" dirty="0" smtClean="0">
                <a:solidFill>
                  <a:srgbClr val="0070C0"/>
                </a:solidFill>
                <a:cs typeface="B Titr" panose="00000700000000000000" pitchFamily="2" charset="-78"/>
              </a:rPr>
              <a:t>پ</a:t>
            </a:r>
            <a:r>
              <a:rPr lang="fa-IR" sz="6500" dirty="0" smtClean="0">
                <a:solidFill>
                  <a:srgbClr val="FFFF00"/>
                </a:solidFill>
                <a:cs typeface="B Titr" panose="00000700000000000000" pitchFamily="2" charset="-78"/>
              </a:rPr>
              <a:t>ا</a:t>
            </a:r>
          </a:p>
          <a:p>
            <a:endParaRPr lang="fa-IR" dirty="0"/>
          </a:p>
          <a:p>
            <a:pPr algn="l"/>
            <a:r>
              <a:rPr lang="fa-IR" dirty="0" smtClean="0">
                <a:cs typeface="B Titr" panose="00000700000000000000" pitchFamily="2" charset="-78"/>
              </a:rPr>
              <a:t>مدرس: محبوبه ممتازان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2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0000"/>
                </a:solidFill>
                <a:cs typeface="B Titr" panose="00000700000000000000" pitchFamily="2" charset="-78"/>
              </a:rPr>
              <a:t>ن</a:t>
            </a:r>
            <a:r>
              <a:rPr lang="fa-IR" dirty="0" smtClean="0">
                <a:solidFill>
                  <a:srgbClr val="92D050"/>
                </a:solidFill>
                <a:cs typeface="B Titr" panose="00000700000000000000" pitchFamily="2" charset="-78"/>
              </a:rPr>
              <a:t>و</a:t>
            </a:r>
            <a:r>
              <a:rPr lang="fa-IR" dirty="0" smtClean="0">
                <a:solidFill>
                  <a:srgbClr val="0070C0"/>
                </a:solidFill>
                <a:cs typeface="B Titr" panose="00000700000000000000" pitchFamily="2" charset="-78"/>
              </a:rPr>
              <a:t>پ</a:t>
            </a:r>
            <a: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  <a:t>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0000"/>
                </a:solidFill>
                <a:cs typeface="B Titr" panose="00000700000000000000" pitchFamily="2" charset="-78"/>
              </a:rPr>
              <a:t>نظام ن</a:t>
            </a:r>
            <a:r>
              <a:rPr lang="fa-IR" dirty="0" smtClean="0">
                <a:solidFill>
                  <a:srgbClr val="92D050"/>
                </a:solidFill>
                <a:cs typeface="B Titr" panose="00000700000000000000" pitchFamily="2" charset="-78"/>
              </a:rPr>
              <a:t>وین اطلاعات </a:t>
            </a:r>
            <a:r>
              <a:rPr lang="fa-IR" dirty="0" smtClean="0">
                <a:solidFill>
                  <a:srgbClr val="0070C0"/>
                </a:solidFill>
                <a:cs typeface="B Titr" panose="00000700000000000000" pitchFamily="2" charset="-78"/>
              </a:rPr>
              <a:t>پژوهش های پزشکی </a:t>
            </a:r>
            <a: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  <a:t>ایران</a:t>
            </a:r>
          </a:p>
          <a:p>
            <a:pPr algn="r" rtl="1"/>
            <a:endParaRPr lang="fa-IR" dirty="0">
              <a:cs typeface="B Titr" panose="00000700000000000000" pitchFamily="2" charset="-78"/>
            </a:endParaRP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 آدرس: </a:t>
            </a:r>
            <a:r>
              <a:rPr lang="en-US" dirty="0" smtClean="0">
                <a:cs typeface="B Titr" panose="00000700000000000000" pitchFamily="2" charset="-78"/>
              </a:rPr>
              <a:t>research.ac.ir</a:t>
            </a:r>
            <a:endParaRPr lang="fa-IR" dirty="0" smtClean="0">
              <a:cs typeface="B Titr" panose="00000700000000000000" pitchFamily="2" charset="-78"/>
            </a:endParaRPr>
          </a:p>
          <a:p>
            <a:pPr algn="r" rtl="1"/>
            <a:endParaRPr lang="fa-IR" dirty="0" smtClean="0">
              <a:cs typeface="B Titr" panose="00000700000000000000" pitchFamily="2" charset="-78"/>
            </a:endParaRP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نظام یکپارچه جهت دسترسی به کلیه سامانه های پژوهشی وزارت بهداشت</a:t>
            </a:r>
          </a:p>
          <a:p>
            <a:pPr algn="r" rtl="1"/>
            <a:endParaRPr lang="fa-IR" dirty="0">
              <a:cs typeface="B Titr" panose="00000700000000000000" pitchFamily="2" charset="-78"/>
            </a:endParaRP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دارای 12 زیر مجموعه</a:t>
            </a:r>
          </a:p>
          <a:p>
            <a:pPr algn="ctr" rtl="1"/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381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Titr" panose="00000700000000000000" pitchFamily="2" charset="-78"/>
              </a:rPr>
              <a:t>سامانه های زیر مجموعه </a:t>
            </a:r>
            <a:r>
              <a:rPr lang="fa-IR" dirty="0" smtClean="0">
                <a:solidFill>
                  <a:srgbClr val="FF0000"/>
                </a:solidFill>
                <a:cs typeface="B Titr" panose="00000700000000000000" pitchFamily="2" charset="-78"/>
              </a:rPr>
              <a:t>ن</a:t>
            </a:r>
            <a:r>
              <a:rPr lang="fa-IR" dirty="0" smtClean="0">
                <a:solidFill>
                  <a:srgbClr val="92D050"/>
                </a:solidFill>
                <a:cs typeface="B Titr" panose="00000700000000000000" pitchFamily="2" charset="-78"/>
              </a:rPr>
              <a:t>و</a:t>
            </a:r>
            <a:r>
              <a:rPr lang="fa-IR" dirty="0" smtClean="0">
                <a:solidFill>
                  <a:srgbClr val="0070C0"/>
                </a:solidFill>
                <a:cs typeface="B Titr" panose="00000700000000000000" pitchFamily="2" charset="-78"/>
              </a:rPr>
              <a:t>پ</a:t>
            </a:r>
            <a: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  <a:t>ا</a:t>
            </a:r>
            <a:b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کتابخانه ملی دیجیتال پزشکی کشور به آدرس </a:t>
            </a:r>
            <a:r>
              <a:rPr lang="en-US" sz="2400" dirty="0" smtClean="0">
                <a:cs typeface="B Titr" panose="00000700000000000000" pitchFamily="2" charset="-78"/>
              </a:rPr>
              <a:t>inlm.research.ac.ir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بانک اطلاعات پایان نامه های علوم پزشکی کشور به آدرس </a:t>
            </a:r>
            <a:r>
              <a:rPr lang="en-US" sz="2400" dirty="0" smtClean="0">
                <a:cs typeface="B Titr" panose="00000700000000000000" pitchFamily="2" charset="-78"/>
              </a:rPr>
              <a:t>thesis.research.ac.ir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پایگاه نتایج پژوهش های سلامت کشور به آدرس</a:t>
            </a:r>
            <a:r>
              <a:rPr lang="en-US" sz="2400" dirty="0" smtClean="0">
                <a:cs typeface="B Titr" panose="00000700000000000000" pitchFamily="2" charset="-78"/>
              </a:rPr>
              <a:t>  news.research.ac.ir 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 </a:t>
            </a:r>
            <a:r>
              <a:rPr lang="fa-IR" sz="2400" dirty="0" smtClean="0">
                <a:cs typeface="B Titr" panose="00000700000000000000" pitchFamily="2" charset="-78"/>
              </a:rPr>
              <a:t>سامانه مشابهت یاب به آدرس </a:t>
            </a:r>
            <a:r>
              <a:rPr lang="en-US" sz="2400" dirty="0" smtClean="0">
                <a:cs typeface="B Titr" panose="00000700000000000000" pitchFamily="2" charset="-78"/>
              </a:rPr>
              <a:t>ppc.research.ac.ir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سامانه علم سنجی دانشگاه های علوم پزشکی کشور </a:t>
            </a:r>
            <a:r>
              <a:rPr lang="en-US" sz="2400" dirty="0" smtClean="0">
                <a:cs typeface="B Titr" panose="00000700000000000000" pitchFamily="2" charset="-78"/>
              </a:rPr>
              <a:t>usid.research.ac.ir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سامانه مدیریت انتشارات دانشگاه (مداد) </a:t>
            </a:r>
            <a:r>
              <a:rPr lang="en-US" sz="2400" dirty="0" smtClean="0">
                <a:cs typeface="B Titr" panose="00000700000000000000" pitchFamily="2" charset="-78"/>
              </a:rPr>
              <a:t>books.research.ac.ir</a:t>
            </a:r>
            <a:endParaRPr lang="en-US" sz="2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288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Titr" panose="00000700000000000000" pitchFamily="2" charset="-78"/>
              </a:rPr>
              <a:t>سامانه های زیر مجموعه </a:t>
            </a:r>
            <a:r>
              <a:rPr lang="fa-IR" dirty="0" smtClean="0">
                <a:solidFill>
                  <a:srgbClr val="FF0000"/>
                </a:solidFill>
                <a:cs typeface="B Titr" panose="00000700000000000000" pitchFamily="2" charset="-78"/>
              </a:rPr>
              <a:t>ن</a:t>
            </a:r>
            <a:r>
              <a:rPr lang="fa-IR" dirty="0" smtClean="0">
                <a:solidFill>
                  <a:srgbClr val="92D050"/>
                </a:solidFill>
                <a:cs typeface="B Titr" panose="00000700000000000000" pitchFamily="2" charset="-78"/>
              </a:rPr>
              <a:t>و</a:t>
            </a:r>
            <a:r>
              <a:rPr lang="fa-IR" dirty="0" smtClean="0">
                <a:solidFill>
                  <a:srgbClr val="0070C0"/>
                </a:solidFill>
                <a:cs typeface="B Titr" panose="00000700000000000000" pitchFamily="2" charset="-78"/>
              </a:rPr>
              <a:t>پ</a:t>
            </a:r>
            <a: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  <a:t>ا</a:t>
            </a:r>
            <a:r>
              <a:rPr lang="fa-IR" dirty="0">
                <a:cs typeface="B Titr" panose="00000700000000000000" pitchFamily="2" charset="-78"/>
              </a:rPr>
              <a:t>- ادامه</a:t>
            </a:r>
            <a: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  <a:t/>
            </a:r>
            <a:br>
              <a:rPr lang="fa-IR" dirty="0" smtClean="0">
                <a:solidFill>
                  <a:srgbClr val="FFFF00"/>
                </a:solidFill>
                <a:cs typeface="B Titr" panose="00000700000000000000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بانک مقالات پزشکی ایران به آدرس </a:t>
            </a:r>
            <a:r>
              <a:rPr lang="en-US" sz="2400" dirty="0" smtClean="0">
                <a:cs typeface="B Titr" panose="00000700000000000000" pitchFamily="2" charset="-78"/>
              </a:rPr>
              <a:t>idml.research.ac.ir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بانک اطلاعات نشریات علوم پزشکی کشور به آدرس </a:t>
            </a:r>
            <a:r>
              <a:rPr lang="en-US" sz="2400" dirty="0" smtClean="0">
                <a:cs typeface="B Titr" panose="00000700000000000000" pitchFamily="2" charset="-78"/>
              </a:rPr>
              <a:t>journals.research.ac.ir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فهرست مجلات نامعتبر و جعلی به آدرس </a:t>
            </a:r>
            <a:r>
              <a:rPr lang="en-US" sz="2400" dirty="0" smtClean="0">
                <a:cs typeface="B Titr" panose="00000700000000000000" pitchFamily="2" charset="-78"/>
              </a:rPr>
              <a:t>blacklist.research.ac.ir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سامانه علم سنجی اعضای هیأت علمی </a:t>
            </a:r>
            <a:r>
              <a:rPr lang="en-US" sz="2400" dirty="0" smtClean="0">
                <a:cs typeface="B Titr" panose="00000700000000000000" pitchFamily="2" charset="-78"/>
              </a:rPr>
              <a:t>isid.research.c.ir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سامانه منبع یاب </a:t>
            </a:r>
            <a:r>
              <a:rPr lang="en-US" sz="2400" dirty="0" smtClean="0">
                <a:cs typeface="B Titr" panose="00000700000000000000" pitchFamily="2" charset="-78"/>
              </a:rPr>
              <a:t>(resource finder)</a:t>
            </a:r>
            <a:r>
              <a:rPr lang="fa-IR" sz="2400" dirty="0" smtClean="0">
                <a:cs typeface="B Titr" panose="00000700000000000000" pitchFamily="2" charset="-78"/>
              </a:rPr>
              <a:t> به آدرس </a:t>
            </a:r>
            <a:r>
              <a:rPr lang="en-US" sz="2400" dirty="0" smtClean="0">
                <a:cs typeface="B Titr" panose="00000700000000000000" pitchFamily="2" charset="-78"/>
              </a:rPr>
              <a:t>rsf.research.ac.ir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بانک اطلاعات طرح های تحقیقاتی علوم پزشکی کشور (در حال راه اندازی)</a:t>
            </a:r>
            <a:endParaRPr lang="en-US" sz="2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197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0000"/>
                </a:solidFill>
                <a:cs typeface="B Titr" panose="00000700000000000000" pitchFamily="2" charset="-78"/>
              </a:rPr>
              <a:t>نکات مهم</a:t>
            </a:r>
            <a:endParaRPr lang="en-US" dirty="0">
              <a:solidFill>
                <a:srgbClr val="FF000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هر یک از سامانه ها به طور مستقل قابل استفاده می باشند.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برخی سامانه ها اطلاعات مورد نیاز خود را از سامانه های داخلی دانشگاه ها اخذ می کنند، مانند: طرح های پژوهشی، پایان نامه ها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anose="00000700000000000000" pitchFamily="2" charset="-78"/>
              </a:rPr>
              <a:t>برخی سامانه ها بر اساس اطلاعات وارد شده توسط ادمین داخلی دانشگاه عمل می کنند، مانند: سامانه علم سنجی، انتشارات</a:t>
            </a:r>
            <a:endParaRPr lang="en-US" sz="2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70444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220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 Davat</vt:lpstr>
      <vt:lpstr>B Titr</vt:lpstr>
      <vt:lpstr>Tahoma</vt:lpstr>
      <vt:lpstr>Trebuchet MS</vt:lpstr>
      <vt:lpstr>Wingdings 3</vt:lpstr>
      <vt:lpstr>Facet</vt:lpstr>
      <vt:lpstr>به نام یگانه بی همتا</vt:lpstr>
      <vt:lpstr>نوپا</vt:lpstr>
      <vt:lpstr>سامانه های زیر مجموعه نوپا </vt:lpstr>
      <vt:lpstr>سامانه های زیر مجموعه نوپا- ادامه </vt:lpstr>
      <vt:lpstr>نکات مهم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یگانه بی همتا</dc:title>
  <dc:creator>Administrator</dc:creator>
  <cp:lastModifiedBy>Administrator</cp:lastModifiedBy>
  <cp:revision>5</cp:revision>
  <dcterms:created xsi:type="dcterms:W3CDTF">2018-09-26T04:25:49Z</dcterms:created>
  <dcterms:modified xsi:type="dcterms:W3CDTF">2018-09-29T07:50:13Z</dcterms:modified>
</cp:coreProperties>
</file>