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62" r:id="rId4"/>
    <p:sldId id="263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4" autoAdjust="0"/>
    <p:restoredTop sz="94660"/>
  </p:normalViewPr>
  <p:slideViewPr>
    <p:cSldViewPr snapToGrid="0">
      <p:cViewPr varScale="1">
        <p:scale>
          <a:sx n="60" d="100"/>
          <a:sy n="60" d="100"/>
        </p:scale>
        <p:origin x="5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90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0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3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83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54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3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8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6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217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09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36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5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0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4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C425366-0F9A-4611-9F7E-49F7BF056E1B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81AB412-8C46-4367-94E1-A2F044A0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6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33632"/>
            <a:ext cx="9144000" cy="722202"/>
          </a:xfrm>
        </p:spPr>
        <p:txBody>
          <a:bodyPr>
            <a:normAutofit/>
          </a:bodyPr>
          <a:lstStyle/>
          <a:p>
            <a:r>
              <a:rPr lang="fa-IR" sz="4000" dirty="0" smtClean="0">
                <a:cs typeface="B Davat" panose="00000400000000000000" pitchFamily="2" charset="-78"/>
              </a:rPr>
              <a:t>به نام بی همتای مهربان</a:t>
            </a:r>
            <a:endParaRPr lang="en-US" sz="4000" dirty="0">
              <a:cs typeface="B Davat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8500"/>
          </a:xfrm>
        </p:spPr>
        <p:txBody>
          <a:bodyPr>
            <a:normAutofit/>
          </a:bodyPr>
          <a:lstStyle/>
          <a:p>
            <a:pPr rtl="1"/>
            <a:r>
              <a:rPr lang="fa-IR" sz="3200" dirty="0" smtClean="0">
                <a:solidFill>
                  <a:schemeClr val="tx1"/>
                </a:solidFill>
                <a:cs typeface="B Titr" panose="00000700000000000000" pitchFamily="2" charset="-78"/>
              </a:rPr>
              <a:t>کارگاه </a:t>
            </a:r>
            <a:r>
              <a:rPr lang="en-US" sz="3200" dirty="0" smtClean="0">
                <a:solidFill>
                  <a:schemeClr val="tx1"/>
                </a:solidFill>
                <a:cs typeface="B Titr" panose="00000700000000000000" pitchFamily="2" charset="-78"/>
              </a:rPr>
              <a:t>ENDNOTE</a:t>
            </a:r>
          </a:p>
          <a:p>
            <a:pPr rtl="1"/>
            <a:endParaRPr lang="en-US" sz="32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rtl="1"/>
            <a:r>
              <a:rPr lang="fa-IR" sz="3200" dirty="0" smtClean="0">
                <a:solidFill>
                  <a:schemeClr val="tx1"/>
                </a:solidFill>
                <a:cs typeface="B Titr" panose="00000700000000000000" pitchFamily="2" charset="-78"/>
              </a:rPr>
              <a:t>مدرس</a:t>
            </a:r>
            <a:r>
              <a:rPr lang="fa-IR" sz="3200" smtClean="0">
                <a:solidFill>
                  <a:schemeClr val="tx1"/>
                </a:solidFill>
                <a:cs typeface="B Titr" panose="00000700000000000000" pitchFamily="2" charset="-78"/>
              </a:rPr>
              <a:t>: استاد ممتازان</a:t>
            </a:r>
            <a:endParaRPr lang="en-US" sz="32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70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Titr" panose="00000700000000000000" pitchFamily="2" charset="-78"/>
              </a:rPr>
              <a:t>چرا ارجاع می دهیم؟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رعایت اخلاق پژوهش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تکیه علمی بر پژوهش های گذشته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انجام روند صحیح پژوهش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....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918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445096"/>
            <a:ext cx="10364451" cy="1596177"/>
          </a:xfrm>
        </p:spPr>
        <p:txBody>
          <a:bodyPr/>
          <a:lstStyle/>
          <a:p>
            <a:pPr rtl="1"/>
            <a:r>
              <a:rPr lang="fa-IR" dirty="0" smtClean="0">
                <a:cs typeface="B Titr" panose="00000700000000000000" pitchFamily="2" charset="-78"/>
              </a:rPr>
              <a:t>سبک های استنادی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ونکوور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شیکاگو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هاروارد</a:t>
            </a:r>
          </a:p>
          <a:p>
            <a:pPr algn="r" rtl="1"/>
            <a:r>
              <a:rPr lang="en-US" sz="2800" dirty="0" smtClean="0">
                <a:cs typeface="B Nazanin" panose="00000400000000000000" pitchFamily="2" charset="-78"/>
              </a:rPr>
              <a:t>APA</a:t>
            </a:r>
            <a:endParaRPr lang="fa-IR" sz="2800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...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0128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cs typeface="B Titr" panose="00000700000000000000" pitchFamily="2" charset="-78"/>
              </a:rPr>
              <a:t>نرم افزارهای مدیریت منابع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r" rtl="1"/>
            <a:r>
              <a:rPr lang="en-US" sz="2800" dirty="0" err="1" smtClean="0">
                <a:latin typeface="BatangChe" panose="02030609000101010101" pitchFamily="49" charset="-127"/>
                <a:ea typeface="BatangChe" panose="02030609000101010101" pitchFamily="49" charset="-127"/>
              </a:rPr>
              <a:t>RefWork</a:t>
            </a:r>
            <a:endParaRPr lang="en-US" sz="2800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algn="r" rtl="1"/>
            <a:r>
              <a:rPr lang="en-US" sz="2800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Endnote</a:t>
            </a:r>
          </a:p>
          <a:p>
            <a:pPr algn="r" rtl="1"/>
            <a:r>
              <a:rPr lang="en-US" sz="2800" dirty="0" err="1" smtClean="0">
                <a:latin typeface="BatangChe" panose="02030609000101010101" pitchFamily="49" charset="-127"/>
                <a:ea typeface="BatangChe" panose="02030609000101010101" pitchFamily="49" charset="-127"/>
              </a:rPr>
              <a:t>Mendely</a:t>
            </a:r>
            <a:endParaRPr lang="en-US" sz="2800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algn="r" rtl="1"/>
            <a:r>
              <a:rPr lang="en-US" sz="2800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….</a:t>
            </a:r>
            <a:endParaRPr lang="en-US" sz="2800" dirty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5851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31911"/>
          </a:xfrm>
        </p:spPr>
        <p:txBody>
          <a:bodyPr>
            <a:normAutofit/>
          </a:bodyPr>
          <a:lstStyle/>
          <a:p>
            <a:pPr algn="ctr" rtl="1"/>
            <a:r>
              <a:rPr lang="en-US" sz="4400" dirty="0" smtClean="0">
                <a:cs typeface="B Titr" panose="00000700000000000000" pitchFamily="2" charset="-78"/>
              </a:rPr>
              <a:t>Endnote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2004485"/>
            <a:ext cx="10363826" cy="3424107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>
                <a:cs typeface="B Nazanin" panose="00000400000000000000" pitchFamily="2" charset="-78"/>
              </a:rPr>
              <a:t>ا</a:t>
            </a:r>
            <a:r>
              <a:rPr lang="fa-IR" sz="2800" dirty="0" smtClean="0">
                <a:cs typeface="B Nazanin" panose="00000400000000000000" pitchFamily="2" charset="-78"/>
              </a:rPr>
              <a:t>ندنوت در واقع محصول شرکت تامسون رویترز است.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>
                <a:cs typeface="B Nazanin" panose="00000400000000000000" pitchFamily="2" charset="-78"/>
              </a:rPr>
              <a:t>جستجوی پیشرفته اطلاعات کتابشناختی در پایگاه های اطلاعاتی 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>
                <a:cs typeface="B Nazanin" panose="00000400000000000000" pitchFamily="2" charset="-78"/>
              </a:rPr>
              <a:t>مدیریت منابع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>
                <a:cs typeface="B Nazanin" panose="00000400000000000000" pitchFamily="2" charset="-78"/>
              </a:rPr>
              <a:t>ایجاد کتابخانه از منابع مورد استفاده در هر مقاله و ....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>
                <a:cs typeface="B Nazanin" panose="00000400000000000000" pitchFamily="2" charset="-78"/>
              </a:rPr>
              <a:t>...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4709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26504"/>
          </a:xfrm>
        </p:spPr>
        <p:txBody>
          <a:bodyPr/>
          <a:lstStyle/>
          <a:p>
            <a:pPr rtl="1"/>
            <a:r>
              <a:rPr lang="fa-IR" dirty="0" smtClean="0">
                <a:cs typeface="B Titr" panose="00000700000000000000" pitchFamily="2" charset="-78"/>
              </a:rPr>
              <a:t>نکات ایجاد کتابخانه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>
                <a:cs typeface="B Nazanin" panose="00000400000000000000" pitchFamily="2" charset="-78"/>
              </a:rPr>
              <a:t>جستجو در پایگاه ها و انتقال اطلاعات با استفاده از گزینه هایی مانند </a:t>
            </a:r>
            <a:r>
              <a:rPr lang="en-US" sz="2400" dirty="0" smtClean="0">
                <a:cs typeface="B Nazanin" panose="00000400000000000000" pitchFamily="2" charset="-78"/>
              </a:rPr>
              <a:t>export , save </a:t>
            </a:r>
            <a:r>
              <a:rPr lang="fa-IR" sz="2400" dirty="0" smtClean="0">
                <a:cs typeface="B Nazanin" panose="00000400000000000000" pitchFamily="2" charset="-78"/>
              </a:rPr>
              <a:t> و ...</a:t>
            </a:r>
          </a:p>
          <a:p>
            <a:pPr algn="r" rtl="1"/>
            <a:r>
              <a:rPr lang="fa-IR" sz="2400" dirty="0" smtClean="0">
                <a:cs typeface="B Nazanin" panose="00000400000000000000" pitchFamily="2" charset="-78"/>
              </a:rPr>
              <a:t>جستجو در پایگاه ها در برنامه اندنوت</a:t>
            </a:r>
          </a:p>
          <a:p>
            <a:pPr algn="r" rtl="1"/>
            <a:r>
              <a:rPr lang="fa-IR" sz="2400" dirty="0" smtClean="0">
                <a:cs typeface="B Nazanin" panose="00000400000000000000" pitchFamily="2" charset="-78"/>
              </a:rPr>
              <a:t>ورود اطلاعات به صورت دستی</a:t>
            </a:r>
          </a:p>
          <a:p>
            <a:pPr algn="r" rtl="1"/>
            <a:r>
              <a:rPr lang="fa-IR" sz="2400" dirty="0" smtClean="0">
                <a:cs typeface="B Nazanin" panose="00000400000000000000" pitchFamily="2" charset="-78"/>
              </a:rPr>
              <a:t>استفاده از فایل های ذخیره شده</a:t>
            </a: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580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20</TotalTime>
  <Words>117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BatangChe</vt:lpstr>
      <vt:lpstr>Arial</vt:lpstr>
      <vt:lpstr>B Davat</vt:lpstr>
      <vt:lpstr>B Nazanin</vt:lpstr>
      <vt:lpstr>B Titr</vt:lpstr>
      <vt:lpstr>Tw Cen MT</vt:lpstr>
      <vt:lpstr>Droplet</vt:lpstr>
      <vt:lpstr>به نام بی همتای مهربان</vt:lpstr>
      <vt:lpstr>چرا ارجاع می دهیم؟</vt:lpstr>
      <vt:lpstr>سبک های استنادی</vt:lpstr>
      <vt:lpstr>نرم افزارهای مدیریت منابع</vt:lpstr>
      <vt:lpstr>Endnote</vt:lpstr>
      <vt:lpstr>نکات ایجاد کتابخانه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بی همتای مهربان</dc:title>
  <dc:creator>Administrator</dc:creator>
  <cp:lastModifiedBy>Administrator</cp:lastModifiedBy>
  <cp:revision>4</cp:revision>
  <dcterms:created xsi:type="dcterms:W3CDTF">2018-12-22T07:35:18Z</dcterms:created>
  <dcterms:modified xsi:type="dcterms:W3CDTF">2018-12-22T07:55:39Z</dcterms:modified>
</cp:coreProperties>
</file>